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50" r:id="rId2"/>
    <p:sldMasterId id="2147483651" r:id="rId3"/>
    <p:sldMasterId id="2147483686" r:id="rId4"/>
  </p:sldMasterIdLst>
  <p:notesMasterIdLst>
    <p:notesMasterId r:id="rId20"/>
  </p:notesMasterIdLst>
  <p:handoutMasterIdLst>
    <p:handoutMasterId r:id="rId21"/>
  </p:handoutMasterIdLst>
  <p:sldIdLst>
    <p:sldId id="313" r:id="rId5"/>
    <p:sldId id="256" r:id="rId6"/>
    <p:sldId id="281" r:id="rId7"/>
    <p:sldId id="301" r:id="rId8"/>
    <p:sldId id="302" r:id="rId9"/>
    <p:sldId id="303" r:id="rId10"/>
    <p:sldId id="304" r:id="rId11"/>
    <p:sldId id="305" r:id="rId12"/>
    <p:sldId id="308" r:id="rId13"/>
    <p:sldId id="306" r:id="rId14"/>
    <p:sldId id="307" r:id="rId15"/>
    <p:sldId id="309" r:id="rId16"/>
    <p:sldId id="312" r:id="rId17"/>
    <p:sldId id="310" r:id="rId18"/>
    <p:sldId id="311" r:id="rId19"/>
  </p:sldIdLst>
  <p:sldSz cx="9144000" cy="5143500" type="screen16x9"/>
  <p:notesSz cx="7010400" cy="92964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1400" kern="1200">
        <a:solidFill>
          <a:srgbClr val="FF3300"/>
        </a:solidFill>
        <a:latin typeface="Garamond" pitchFamily="18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1400" kern="1200">
        <a:solidFill>
          <a:srgbClr val="FF3300"/>
        </a:solidFill>
        <a:latin typeface="Garamond" pitchFamily="18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1400" kern="1200">
        <a:solidFill>
          <a:srgbClr val="FF3300"/>
        </a:solidFill>
        <a:latin typeface="Garamond" pitchFamily="18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1400" kern="1200">
        <a:solidFill>
          <a:srgbClr val="FF3300"/>
        </a:solidFill>
        <a:latin typeface="Garamond" pitchFamily="18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1400" kern="1200">
        <a:solidFill>
          <a:srgbClr val="FF3300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rgbClr val="FF3300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rgbClr val="FF3300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rgbClr val="FF3300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rgbClr val="FF3300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CCECFF"/>
    <a:srgbClr val="FF3300"/>
    <a:srgbClr val="0066FF"/>
    <a:srgbClr val="FFFF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4644" autoAdjust="0"/>
    <p:restoredTop sz="94660"/>
  </p:normalViewPr>
  <p:slideViewPr>
    <p:cSldViewPr>
      <p:cViewPr>
        <p:scale>
          <a:sx n="90" d="100"/>
          <a:sy n="90" d="100"/>
        </p:scale>
        <p:origin x="-1037" y="-101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5838"/>
    </p:cViewPr>
  </p:sorterViewPr>
  <p:notesViewPr>
    <p:cSldViewPr>
      <p:cViewPr varScale="1">
        <p:scale>
          <a:sx n="60" d="100"/>
          <a:sy n="60" d="100"/>
        </p:scale>
        <p:origin x="-2460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44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44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6E4E2922-241B-4893-A735-6814F8EA39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520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C1B1FEA7-CFFD-4042-ADEC-1CDE2FAC746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0116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902AD8-9D23-460E-8B59-C384ED1992A6}" type="slidenum">
              <a:rPr lang="en-US"/>
              <a:pPr/>
              <a:t>2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6400" y="696913"/>
            <a:ext cx="6197600" cy="3486150"/>
          </a:xfrm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1FD7CB-E539-475D-B065-FA48C5DD5086}" type="slidenum">
              <a:rPr lang="en-US"/>
              <a:pPr/>
              <a:t>3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6400" y="696913"/>
            <a:ext cx="6197600" cy="3486150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F35951-0CA7-40B6-87A9-79EA57CF40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68B084-65C3-475B-8C56-F7331CBA1F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28601"/>
            <a:ext cx="2076450" cy="44803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1"/>
            <a:ext cx="6076950" cy="448032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64C1359-6B3B-406D-A454-E78FD179D6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7CF0C1-1C5E-4D09-93C7-074DCF29EC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8AD3A83-8B4F-42E5-8311-9950ABE575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BF7C1F2-2708-46EB-82CC-751AFA48D0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C7D8023-B5B5-4D03-A6F2-5E0389BAD9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E0D0AF-72F8-49E4-998B-53CBD0F1A8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38F719-F1B3-46B3-8ECA-C0C4F55A77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0DCC770-643D-4DDF-B75C-643BE34A45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C5892F2-571F-4720-BC2A-DDC5CE0F1D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9880630-0B26-45CC-995F-48BDEDC19D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CD42153-DCEE-4563-9DC6-FD5614A2D2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961FBD-512D-4D99-A35A-B8F4158F1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5529CDB-EB3C-4199-89EF-E3AE8B0F6A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BD3C03FF-EB52-4AFC-AC26-C2327CD8E74B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61447" name="Picture 7" descr="Logo 2 Sample Copy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57150"/>
            <a:ext cx="1463040" cy="557213"/>
          </a:xfrm>
          <a:prstGeom prst="rect">
            <a:avLst/>
          </a:prstGeom>
          <a:noFill/>
        </p:spPr>
      </p:pic>
      <p:sp>
        <p:nvSpPr>
          <p:cNvPr id="61448" name="Line 8"/>
          <p:cNvSpPr>
            <a:spLocks noChangeShapeType="1"/>
          </p:cNvSpPr>
          <p:nvPr/>
        </p:nvSpPr>
        <p:spPr bwMode="auto">
          <a:xfrm>
            <a:off x="0" y="5086350"/>
            <a:ext cx="9144000" cy="0"/>
          </a:xfrm>
          <a:prstGeom prst="line">
            <a:avLst/>
          </a:prstGeom>
          <a:noFill/>
          <a:ln w="193675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>
            <a:off x="0" y="666750"/>
            <a:ext cx="9144000" cy="0"/>
          </a:xfrm>
          <a:prstGeom prst="line">
            <a:avLst/>
          </a:prstGeom>
          <a:noFill/>
          <a:ln w="2540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>
            <a:off x="8991600" y="0"/>
            <a:ext cx="0" cy="5143500"/>
          </a:xfrm>
          <a:prstGeom prst="line">
            <a:avLst/>
          </a:prstGeom>
          <a:noFill/>
          <a:ln w="2540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95350"/>
            <a:ext cx="7772400" cy="3086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66E177-6094-41DB-A8DF-725CD4E786A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0" y="5086350"/>
            <a:ext cx="9144000" cy="0"/>
          </a:xfrm>
          <a:prstGeom prst="line">
            <a:avLst/>
          </a:prstGeom>
          <a:noFill/>
          <a:ln w="193675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 userDrawn="1"/>
        </p:nvSpPr>
        <p:spPr bwMode="auto">
          <a:xfrm>
            <a:off x="0" y="666750"/>
            <a:ext cx="9144000" cy="0"/>
          </a:xfrm>
          <a:prstGeom prst="line">
            <a:avLst/>
          </a:prstGeom>
          <a:noFill/>
          <a:ln w="2540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10"/>
          <p:cNvSpPr>
            <a:spLocks noChangeShapeType="1"/>
          </p:cNvSpPr>
          <p:nvPr userDrawn="1"/>
        </p:nvSpPr>
        <p:spPr bwMode="auto">
          <a:xfrm>
            <a:off x="8991600" y="0"/>
            <a:ext cx="0" cy="5143500"/>
          </a:xfrm>
          <a:prstGeom prst="line">
            <a:avLst/>
          </a:prstGeom>
          <a:noFill/>
          <a:ln w="2540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7" descr="Logo 2 Sample Copy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57150"/>
            <a:ext cx="1463040" cy="557213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4ADD2F-CD01-4BF8-AF84-90A8385685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2550" y="0"/>
            <a:ext cx="77724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287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287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A64210-11B6-4C3F-9393-484113E452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8611A7-C47A-42C3-8C6C-8D6C7D8C87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1F80D-FD23-4986-A103-FFFF8B03C3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BA5F45-B608-4E8D-B690-ED539F4500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C5C4EC-9C44-4BDB-AF60-A6DD932FAA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923252-5B5F-47A6-80A9-F5C2FC5012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0B284-4498-4662-88C8-736504A198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31B886-7DEB-49AC-807C-608C09A37C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0"/>
            <a:ext cx="1943100" cy="4114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0"/>
            <a:ext cx="5676900" cy="4114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62BE9-9D5D-4249-8453-6592060CA9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028700"/>
            <a:ext cx="7772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4686300"/>
            <a:ext cx="1905000" cy="3429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4686300"/>
            <a:ext cx="1905000" cy="342900"/>
          </a:xfrm>
        </p:spPr>
        <p:txBody>
          <a:bodyPr/>
          <a:lstStyle>
            <a:lvl1pPr>
              <a:defRPr/>
            </a:lvl1pPr>
          </a:lstStyle>
          <a:p>
            <a:fld id="{0505A7DB-F941-4BD3-83CB-C9616582FF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F5E57-8B35-447F-9D17-6D9BCA2C84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22C1-BBB1-491E-B0A6-9417E06D38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25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F5E57-8B35-447F-9D17-6D9BCA2C84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22C1-BBB1-491E-B0A6-9417E06D38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9191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F5E57-8B35-447F-9D17-6D9BCA2C84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22C1-BBB1-491E-B0A6-9417E06D38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4723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F5E57-8B35-447F-9D17-6D9BCA2C84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22C1-BBB1-491E-B0A6-9417E06D38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92301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F5E57-8B35-447F-9D17-6D9BCA2C84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22C1-BBB1-491E-B0A6-9417E06D38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620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44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44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5F0B065-F754-402E-A614-95545FFDC3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F5E57-8B35-447F-9D17-6D9BCA2C84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22C1-BBB1-491E-B0A6-9417E06D38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84946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F5E57-8B35-447F-9D17-6D9BCA2C84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22C1-BBB1-491E-B0A6-9417E06D38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79053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F5E57-8B35-447F-9D17-6D9BCA2C84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22C1-BBB1-491E-B0A6-9417E06D38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03516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F5E57-8B35-447F-9D17-6D9BCA2C84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22C1-BBB1-491E-B0A6-9417E06D38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72348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F5E57-8B35-447F-9D17-6D9BCA2C84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22C1-BBB1-491E-B0A6-9417E06D38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37450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F5E57-8B35-447F-9D17-6D9BCA2C84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22C1-BBB1-491E-B0A6-9417E06D38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260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CDAE68E-8032-4D6E-9A00-EE6DC71ABC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62878B5-9B86-48A2-B2C2-7EBC40032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A6DDFEF-568F-4AE5-B0B1-38DF455781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A56C05-5C69-48FC-83F3-D1962F335C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9F9112E-686F-426E-9151-D200D4E8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24.xml"/><Relationship Id="rId16" Type="http://schemas.openxmlformats.org/officeDocument/2006/relationships/oleObject" Target="../embeddings/Microsoft_Word_97_-_2003_Document1.doc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vmlDrawing" Target="../drawings/vmlDrawing1.v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0" descr="Logo 2 Sample Copy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04800" y="171450"/>
            <a:ext cx="1600200" cy="558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Line 21"/>
          <p:cNvSpPr>
            <a:spLocks noChangeShapeType="1"/>
          </p:cNvSpPr>
          <p:nvPr/>
        </p:nvSpPr>
        <p:spPr bwMode="auto">
          <a:xfrm>
            <a:off x="0" y="5086350"/>
            <a:ext cx="9144000" cy="0"/>
          </a:xfrm>
          <a:prstGeom prst="line">
            <a:avLst/>
          </a:prstGeom>
          <a:noFill/>
          <a:ln w="193675">
            <a:solidFill>
              <a:srgbClr val="000099"/>
            </a:solidFill>
            <a:round/>
            <a:headEnd/>
            <a:tailEnd/>
          </a:ln>
          <a:effectLst/>
        </p:spPr>
        <p:txBody>
          <a:bodyPr/>
          <a:lstStyle/>
          <a:p>
            <a:pPr algn="l">
              <a:spcBef>
                <a:spcPct val="0"/>
              </a:spcBef>
              <a:defRPr/>
            </a:pPr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5223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533400" y="228600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223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14450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" name="Rectangle 13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4686300"/>
            <a:ext cx="2133600" cy="35718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8681"/>
            <a:ext cx="2895600" cy="35718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1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91062"/>
            <a:ext cx="2133600" cy="35718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8C2B76C0-D8DA-4CC2-B635-F03117118D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bg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bg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bg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bg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bg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8681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778ABB5-9AF4-444B-88B4-51CCA7B8A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5364" name="Group 4"/>
          <p:cNvGrpSpPr>
            <a:grpSpLocks/>
          </p:cNvGrpSpPr>
          <p:nvPr/>
        </p:nvGrpSpPr>
        <p:grpSpPr bwMode="auto">
          <a:xfrm>
            <a:off x="1" y="1"/>
            <a:ext cx="9140825" cy="5137547"/>
            <a:chOff x="0" y="0"/>
            <a:chExt cx="5758" cy="4315"/>
          </a:xfrm>
        </p:grpSpPr>
        <p:grpSp>
          <p:nvGrpSpPr>
            <p:cNvPr id="15365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223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  <a:defRPr/>
                </a:pPr>
                <a:endParaRPr 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5223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  <a:defRPr/>
                </a:pPr>
                <a:endParaRPr 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5223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  <a:defRPr/>
                </a:pPr>
                <a:endParaRPr 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5223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  <a:defRPr/>
                </a:pPr>
                <a:endParaRPr 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5223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  <a:defRPr/>
                </a:pPr>
                <a:endParaRPr lang="en-US" sz="18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223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  <a:defRPr/>
              </a:pPr>
              <a:endParaRPr lang="en-US" sz="1800">
                <a:solidFill>
                  <a:schemeClr val="tx1"/>
                </a:solidFill>
              </a:endParaRPr>
            </a:p>
          </p:txBody>
        </p:sp>
        <p:sp>
          <p:nvSpPr>
            <p:cNvPr id="5223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  <a:defRPr/>
              </a:pPr>
              <a:endParaRPr lang="en-US" sz="1800">
                <a:solidFill>
                  <a:schemeClr val="tx1"/>
                </a:solidFill>
              </a:endParaRPr>
            </a:p>
          </p:txBody>
        </p:sp>
      </p:grpSp>
      <p:sp>
        <p:nvSpPr>
          <p:cNvPr id="5223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22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223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0"/>
            <a:ext cx="77724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028700"/>
            <a:ext cx="77724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2ECFA20B-C96E-4CAC-8B3C-8E90993981DC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5607" name="Picture 7" descr="Logo 2 Sample Copy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6200" y="57150"/>
            <a:ext cx="1600200" cy="557213"/>
          </a:xfrm>
          <a:prstGeom prst="rect">
            <a:avLst/>
          </a:prstGeom>
          <a:noFill/>
        </p:spPr>
      </p:pic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0" y="5086350"/>
            <a:ext cx="9144000" cy="0"/>
          </a:xfrm>
          <a:prstGeom prst="line">
            <a:avLst/>
          </a:prstGeom>
          <a:noFill/>
          <a:ln w="193675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0" y="571500"/>
            <a:ext cx="9144000" cy="0"/>
          </a:xfrm>
          <a:prstGeom prst="line">
            <a:avLst/>
          </a:prstGeom>
          <a:noFill/>
          <a:ln w="2540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8991600" y="0"/>
            <a:ext cx="0" cy="5143500"/>
          </a:xfrm>
          <a:prstGeom prst="line">
            <a:avLst/>
          </a:prstGeom>
          <a:noFill/>
          <a:ln w="2540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5612" name="Object 12"/>
          <p:cNvGraphicFramePr>
            <a:graphicFrameLocks/>
          </p:cNvGraphicFramePr>
          <p:nvPr/>
        </p:nvGraphicFramePr>
        <p:xfrm>
          <a:off x="0" y="539354"/>
          <a:ext cx="182880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9" name="Document" r:id="rId16" imgW="1919970" imgH="456728" progId="Word.Document.8">
                  <p:embed/>
                </p:oleObj>
              </mc:Choice>
              <mc:Fallback>
                <p:oleObj name="Document" r:id="rId16" imgW="1919970" imgH="456728" progId="Word.Document.8">
                  <p:embed/>
                  <p:pic>
                    <p:nvPicPr>
                      <p:cNvPr id="0" name="Picture 12"/>
                      <p:cNvPicPr>
                        <a:picLocks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39354"/>
                        <a:ext cx="1828800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618FFD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919191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7EF5E57-8B35-447F-9D17-6D9BCA2C8447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1/27/2014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95022C1-BBB1-491E-B0A6-9417E06D3865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9053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/>
          <p:cNvPicPr>
            <a:picLocks noChangeAspect="1" noChangeArrowheads="1"/>
          </p:cNvPicPr>
          <p:nvPr/>
        </p:nvPicPr>
        <p:blipFill rotWithShape="1">
          <a:blip r:embed="rId2" cstate="print"/>
          <a:srcRect r="13380" b="27979"/>
          <a:stretch/>
        </p:blipFill>
        <p:spPr bwMode="auto">
          <a:xfrm>
            <a:off x="0" y="1504950"/>
            <a:ext cx="9144000" cy="551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228600" y="4048124"/>
            <a:ext cx="1357312" cy="2571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9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Produced by</a:t>
            </a:r>
            <a:endParaRPr lang="en-US" sz="180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8" descr="Kwclea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1" y="4250147"/>
            <a:ext cx="1279525" cy="22660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2362200" y="133350"/>
            <a:ext cx="2667000" cy="97155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z="800" b="1" dirty="0" smtClean="0">
              <a:solidFill>
                <a:srgbClr val="00CCFF"/>
              </a:solidFill>
              <a:latin typeface="Arial" pitchFamily="34" charset="0"/>
              <a:cs typeface="Arial" pitchFamily="34" charset="0"/>
            </a:endParaRPr>
          </a:p>
          <a:p>
            <a:pPr algn="l">
              <a:spcBef>
                <a:spcPct val="0"/>
              </a:spcBef>
            </a:pPr>
            <a:r>
              <a:rPr lang="en-US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CAAFI 2014</a:t>
            </a:r>
          </a:p>
          <a:p>
            <a:pPr algn="l">
              <a:spcBef>
                <a:spcPct val="0"/>
              </a:spcBef>
            </a:pPr>
            <a:r>
              <a:rPr lang="en-US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General Meeting</a:t>
            </a:r>
          </a:p>
          <a:p>
            <a:pPr algn="l">
              <a:spcBef>
                <a:spcPct val="0"/>
              </a:spcBef>
            </a:pPr>
            <a:r>
              <a:rPr lang="en-US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&amp; Expo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66178"/>
            <a:ext cx="1981200" cy="128637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57200" y="1276350"/>
            <a:ext cx="51054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2400" dirty="0" smtClean="0">
                <a:solidFill>
                  <a:prstClr val="black"/>
                </a:solidFill>
                <a:latin typeface="Calibri"/>
              </a:rPr>
              <a:t>Finance Discussion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prstClr val="black"/>
                </a:solidFill>
                <a:latin typeface="Calibri"/>
              </a:rPr>
              <a:t>Moderated by: Don Schenk, ACA Associates, Inc.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endParaRPr lang="en-US" sz="1100" dirty="0" smtClean="0">
              <a:solidFill>
                <a:prstClr val="black"/>
              </a:solidFill>
              <a:latin typeface="Calibri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pt-BR" dirty="0" smtClean="0">
                <a:solidFill>
                  <a:prstClr val="black"/>
                </a:solidFill>
                <a:latin typeface="Calibri"/>
              </a:rPr>
              <a:t>Arnaldo </a:t>
            </a:r>
            <a:r>
              <a:rPr lang="pt-BR" dirty="0">
                <a:solidFill>
                  <a:prstClr val="black"/>
                </a:solidFill>
                <a:latin typeface="Calibri"/>
              </a:rPr>
              <a:t>Viera de Carvalho, 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pt-BR" sz="1200" dirty="0">
                <a:solidFill>
                  <a:prstClr val="black"/>
                </a:solidFill>
                <a:latin typeface="Calibri"/>
              </a:rPr>
              <a:t>Inter-American Development </a:t>
            </a:r>
            <a:r>
              <a:rPr lang="pt-BR" sz="1200" dirty="0" smtClean="0">
                <a:solidFill>
                  <a:prstClr val="black"/>
                </a:solidFill>
                <a:latin typeface="Calibri"/>
              </a:rPr>
              <a:t>Bank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dirty="0" err="1">
                <a:solidFill>
                  <a:prstClr val="black"/>
                </a:solidFill>
                <a:latin typeface="Calibri"/>
              </a:rPr>
              <a:t>Artur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alibri"/>
              </a:rPr>
              <a:t>Milanez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, 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Brazilian Development Bank, Biofuel </a:t>
            </a:r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Manager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Calibri"/>
              </a:rPr>
              <a:t>Cindy </a:t>
            </a:r>
            <a:r>
              <a:rPr lang="en-US" dirty="0" err="1">
                <a:solidFill>
                  <a:prstClr val="black"/>
                </a:solidFill>
                <a:latin typeface="Calibri"/>
              </a:rPr>
              <a:t>Thyfault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, 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Westar Trade Resources, </a:t>
            </a:r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CEO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Calibri"/>
              </a:rPr>
              <a:t>Tom </a:t>
            </a:r>
            <a:r>
              <a:rPr lang="en-US" dirty="0" err="1">
                <a:solidFill>
                  <a:prstClr val="black"/>
                </a:solidFill>
                <a:latin typeface="Calibri"/>
              </a:rPr>
              <a:t>Todaro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, 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200" dirty="0" err="1">
                <a:solidFill>
                  <a:prstClr val="black"/>
                </a:solidFill>
                <a:latin typeface="Calibri"/>
              </a:rPr>
              <a:t>AltAir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 Fuels, CEO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Calibri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Calibri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endParaRPr lang="pt-BR" dirty="0">
              <a:solidFill>
                <a:prstClr val="black"/>
              </a:solidFill>
              <a:latin typeface="Calibri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7848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Multi-National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Brazil</a:t>
            </a:r>
          </a:p>
          <a:p>
            <a:r>
              <a:rPr lang="en-US" dirty="0" smtClean="0"/>
              <a:t>Government </a:t>
            </a:r>
            <a:r>
              <a:rPr lang="en-US" dirty="0"/>
              <a:t>policy stable</a:t>
            </a:r>
          </a:p>
          <a:p>
            <a:pPr lvl="1"/>
            <a:r>
              <a:rPr lang="en-US" dirty="0"/>
              <a:t>Multi-decade commitment to bio fuel </a:t>
            </a:r>
            <a:r>
              <a:rPr lang="en-US" dirty="0" smtClean="0"/>
              <a:t>leadership.</a:t>
            </a:r>
          </a:p>
          <a:p>
            <a:pPr lvl="1"/>
            <a:r>
              <a:rPr lang="en-US" dirty="0" smtClean="0"/>
              <a:t>Jet A is priced FOB New Orleans plus an import tax. </a:t>
            </a:r>
          </a:p>
          <a:p>
            <a:r>
              <a:rPr lang="en-US" dirty="0" smtClean="0"/>
              <a:t>Feed stock supply available - sugar </a:t>
            </a:r>
            <a:r>
              <a:rPr lang="en-US" dirty="0"/>
              <a:t>cane industry mature, vertically </a:t>
            </a:r>
            <a:r>
              <a:rPr lang="en-US" dirty="0" smtClean="0"/>
              <a:t>integrated and “</a:t>
            </a:r>
            <a:r>
              <a:rPr lang="en-US" dirty="0"/>
              <a:t>wastes” 50% of the bio </a:t>
            </a:r>
            <a:r>
              <a:rPr lang="en-US" dirty="0" smtClean="0"/>
              <a:t>mass.</a:t>
            </a:r>
            <a:endParaRPr lang="en-US" dirty="0"/>
          </a:p>
          <a:p>
            <a:r>
              <a:rPr lang="en-US" dirty="0"/>
              <a:t>Geographic location near the equator makes agriculture highly productive at converting sun energy to </a:t>
            </a:r>
            <a:r>
              <a:rPr lang="en-US" dirty="0" smtClean="0"/>
              <a:t>carbon.</a:t>
            </a:r>
            <a:endParaRPr lang="en-US" dirty="0"/>
          </a:p>
          <a:p>
            <a:r>
              <a:rPr lang="en-US" dirty="0" smtClean="0"/>
              <a:t>BNDES has mandate </a:t>
            </a:r>
            <a:r>
              <a:rPr lang="en-US" dirty="0"/>
              <a:t>to support bio fuel development and commercialization</a:t>
            </a:r>
            <a:r>
              <a:rPr lang="en-US" dirty="0" smtClean="0"/>
              <a:t>. Put &gt; US$ 20 billion into sugar cane industry over last 10 years.</a:t>
            </a:r>
            <a:endParaRPr lang="en-US" dirty="0"/>
          </a:p>
          <a:p>
            <a:r>
              <a:rPr lang="en-US" dirty="0"/>
              <a:t>IDB also available to support bio fuel </a:t>
            </a:r>
            <a:r>
              <a:rPr lang="en-US" dirty="0" smtClean="0"/>
              <a:t>development.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E177-6094-41DB-A8DF-725CD4E786A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34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Multi-National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19150"/>
            <a:ext cx="7772400" cy="3086100"/>
          </a:xfrm>
        </p:spPr>
        <p:txBody>
          <a:bodyPr/>
          <a:lstStyle/>
          <a:p>
            <a:r>
              <a:rPr lang="en-US" sz="1800" dirty="0" smtClean="0"/>
              <a:t>Brazil/U.S. bilateral on bio fuels supports cooperation.</a:t>
            </a:r>
          </a:p>
          <a:p>
            <a:r>
              <a:rPr lang="en-US" sz="1800" dirty="0" smtClean="0"/>
              <a:t>Complementary needs and objectives</a:t>
            </a:r>
          </a:p>
          <a:p>
            <a:pPr lvl="1"/>
            <a:r>
              <a:rPr lang="en-US" sz="1600" dirty="0" smtClean="0"/>
              <a:t>Near term bio fuel goals</a:t>
            </a:r>
          </a:p>
          <a:p>
            <a:pPr lvl="2"/>
            <a:r>
              <a:rPr lang="en-US" sz="1400" dirty="0" smtClean="0"/>
              <a:t>U.S. – unlikely to meet near term bio fuel goals of airlines, Air Force, &amp; Navy</a:t>
            </a:r>
          </a:p>
          <a:p>
            <a:pPr lvl="2"/>
            <a:r>
              <a:rPr lang="en-US" sz="1400" dirty="0" smtClean="0"/>
              <a:t>Brazil – provided opportunity for U.S. to obtain critical supplies of bio jet</a:t>
            </a:r>
          </a:p>
          <a:p>
            <a:pPr lvl="1"/>
            <a:r>
              <a:rPr lang="en-US" sz="1600" dirty="0" smtClean="0"/>
              <a:t>Feed stock</a:t>
            </a:r>
          </a:p>
          <a:p>
            <a:pPr lvl="2"/>
            <a:r>
              <a:rPr lang="en-US" sz="1400" dirty="0" smtClean="0"/>
              <a:t>Brazil has a plentiful supply of cheap feed stock</a:t>
            </a:r>
          </a:p>
          <a:p>
            <a:pPr lvl="2"/>
            <a:r>
              <a:rPr lang="en-US" sz="1400" dirty="0" smtClean="0"/>
              <a:t>U.S. needs time to develop supplies of cheap non-food feed stock</a:t>
            </a:r>
          </a:p>
          <a:p>
            <a:pPr lvl="1"/>
            <a:r>
              <a:rPr lang="en-US" sz="1600" dirty="0" smtClean="0"/>
              <a:t>Funding</a:t>
            </a:r>
          </a:p>
          <a:p>
            <a:pPr lvl="2"/>
            <a:r>
              <a:rPr lang="en-US" sz="1400" dirty="0" smtClean="0"/>
              <a:t>Brazil has a development bank that supports bio fuels</a:t>
            </a:r>
          </a:p>
          <a:p>
            <a:pPr lvl="2"/>
            <a:r>
              <a:rPr lang="en-US" sz="1400" dirty="0" smtClean="0"/>
              <a:t>U.S. lacks development bank funding</a:t>
            </a:r>
          </a:p>
          <a:p>
            <a:pPr lvl="1"/>
            <a:r>
              <a:rPr lang="en-US" sz="1600" dirty="0" smtClean="0"/>
              <a:t>Politics</a:t>
            </a:r>
          </a:p>
          <a:p>
            <a:pPr lvl="2"/>
            <a:r>
              <a:rPr lang="en-US" sz="1400" dirty="0" smtClean="0"/>
              <a:t>U.S. lacked political consensus</a:t>
            </a:r>
          </a:p>
          <a:p>
            <a:pPr lvl="2"/>
            <a:r>
              <a:rPr lang="en-US" sz="1400" dirty="0" smtClean="0"/>
              <a:t>Brazil enjoyed political consensus on bio fuels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E177-6094-41DB-A8DF-725CD4E786A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Panel </a:t>
            </a:r>
            <a:r>
              <a:rPr lang="en-US" b="1" dirty="0" smtClean="0"/>
              <a:t>Discussion Outline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 smtClean="0"/>
              <a:t>Panel Discussion</a:t>
            </a:r>
          </a:p>
          <a:p>
            <a:r>
              <a:rPr lang="en-US" sz="1800" smtClean="0"/>
              <a:t>Questions </a:t>
            </a:r>
            <a:r>
              <a:rPr lang="en-US" sz="1800" dirty="0" smtClean="0"/>
              <a:t>designed to stimulate thinking on key challenges to funding bio jet projects</a:t>
            </a:r>
          </a:p>
          <a:p>
            <a:r>
              <a:rPr lang="en-US" sz="1800" dirty="0"/>
              <a:t>E</a:t>
            </a:r>
            <a:r>
              <a:rPr lang="en-US" sz="1800" dirty="0" smtClean="0"/>
              <a:t>ach panelist to provide a brief response</a:t>
            </a:r>
          </a:p>
          <a:p>
            <a:pPr marL="0" indent="0">
              <a:buNone/>
            </a:pPr>
            <a:r>
              <a:rPr lang="en-US" sz="1800" b="1" dirty="0" smtClean="0"/>
              <a:t>Panelist Summary </a:t>
            </a:r>
          </a:p>
          <a:p>
            <a:r>
              <a:rPr lang="en-US" sz="1800" dirty="0" smtClean="0"/>
              <a:t>Each panelist makes their short “takeaway” statement, saying what they consider is most important to making bio jet a reality. </a:t>
            </a:r>
          </a:p>
          <a:p>
            <a:pPr marL="0" indent="0">
              <a:buNone/>
            </a:pPr>
            <a:r>
              <a:rPr lang="en-US" sz="1800" b="1" dirty="0" smtClean="0"/>
              <a:t>Audience Participation During Conference</a:t>
            </a:r>
          </a:p>
          <a:p>
            <a:pPr marL="0" indent="0">
              <a:buNone/>
            </a:pPr>
            <a:r>
              <a:rPr lang="en-US" sz="1800" b="1" dirty="0" smtClean="0"/>
              <a:t>Audience Voting on Key Issues After Lunch </a:t>
            </a:r>
          </a:p>
          <a:p>
            <a:endParaRPr lang="en-US" sz="1800" dirty="0" smtClean="0"/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E177-6094-41DB-A8DF-725CD4E786A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00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Panelists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err="1" smtClean="0"/>
              <a:t>Arnaldo</a:t>
            </a:r>
            <a:r>
              <a:rPr lang="en-US" sz="2400" dirty="0" smtClean="0"/>
              <a:t> </a:t>
            </a:r>
            <a:r>
              <a:rPr lang="en-US" sz="2400" dirty="0" err="1"/>
              <a:t>Viera</a:t>
            </a:r>
            <a:r>
              <a:rPr lang="en-US" sz="2400" dirty="0"/>
              <a:t> de </a:t>
            </a:r>
            <a:r>
              <a:rPr lang="en-US" sz="2400" dirty="0" err="1"/>
              <a:t>Carvalho</a:t>
            </a:r>
            <a:r>
              <a:rPr lang="en-US" sz="2400" dirty="0"/>
              <a:t>, </a:t>
            </a:r>
          </a:p>
          <a:p>
            <a:pPr marL="0" indent="0">
              <a:buNone/>
            </a:pPr>
            <a:r>
              <a:rPr lang="en-US" dirty="0" smtClean="0"/>
              <a:t>	Inter-American </a:t>
            </a:r>
            <a:r>
              <a:rPr lang="en-US" dirty="0"/>
              <a:t>Development Bank</a:t>
            </a:r>
          </a:p>
          <a:p>
            <a:pPr marL="0" indent="0">
              <a:buNone/>
            </a:pPr>
            <a:r>
              <a:rPr lang="en-US" sz="2400" dirty="0" err="1"/>
              <a:t>Artur</a:t>
            </a:r>
            <a:r>
              <a:rPr lang="en-US" sz="2400" dirty="0"/>
              <a:t> </a:t>
            </a:r>
            <a:r>
              <a:rPr lang="en-US" sz="2400" dirty="0" err="1"/>
              <a:t>Milanez</a:t>
            </a:r>
            <a:r>
              <a:rPr lang="en-US" sz="2400" dirty="0"/>
              <a:t>, </a:t>
            </a:r>
          </a:p>
          <a:p>
            <a:pPr marL="0" indent="0">
              <a:buNone/>
            </a:pPr>
            <a:r>
              <a:rPr lang="en-US" dirty="0" smtClean="0"/>
              <a:t>	Brazilian </a:t>
            </a:r>
            <a:r>
              <a:rPr lang="en-US" dirty="0"/>
              <a:t>Development Bank, Biofuel Manager</a:t>
            </a:r>
          </a:p>
          <a:p>
            <a:pPr marL="0" indent="0">
              <a:buNone/>
            </a:pPr>
            <a:r>
              <a:rPr lang="en-US" sz="2400" dirty="0"/>
              <a:t>Cindy </a:t>
            </a:r>
            <a:r>
              <a:rPr lang="en-US" sz="2400" dirty="0" err="1"/>
              <a:t>Thyfault</a:t>
            </a:r>
            <a:r>
              <a:rPr lang="en-US" sz="2400" dirty="0"/>
              <a:t>, </a:t>
            </a:r>
          </a:p>
          <a:p>
            <a:pPr marL="0" indent="0">
              <a:buNone/>
            </a:pPr>
            <a:r>
              <a:rPr lang="en-US" dirty="0" smtClean="0"/>
              <a:t>	Westar </a:t>
            </a:r>
            <a:r>
              <a:rPr lang="en-US" dirty="0"/>
              <a:t>Trade Resources, CEO</a:t>
            </a:r>
          </a:p>
          <a:p>
            <a:pPr marL="0" indent="0">
              <a:buNone/>
            </a:pPr>
            <a:r>
              <a:rPr lang="en-US" sz="2400" dirty="0"/>
              <a:t>Tom </a:t>
            </a:r>
            <a:r>
              <a:rPr lang="en-US" sz="2400" dirty="0" err="1"/>
              <a:t>Todaro</a:t>
            </a:r>
            <a:r>
              <a:rPr lang="en-US" sz="2400" dirty="0"/>
              <a:t>, 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AltAir</a:t>
            </a:r>
            <a:r>
              <a:rPr lang="en-US" dirty="0" smtClean="0"/>
              <a:t> </a:t>
            </a:r>
            <a:r>
              <a:rPr lang="en-US" dirty="0"/>
              <a:t>Fuels, CEO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E177-6094-41DB-A8DF-725CD4E786A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044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57250"/>
            <a:ext cx="7772400" cy="3086100"/>
          </a:xfrm>
        </p:spPr>
        <p:txBody>
          <a:bodyPr/>
          <a:lstStyle/>
          <a:p>
            <a:pPr lvl="0">
              <a:buFont typeface="+mj-lt"/>
              <a:buAutoNum type="arabicPeriod"/>
            </a:pPr>
            <a:r>
              <a:rPr lang="en-US" sz="1600" dirty="0"/>
              <a:t>Are there a substantial number of developmental phase bio fuel projects in your </a:t>
            </a:r>
            <a:r>
              <a:rPr lang="en-US" sz="1600" dirty="0" smtClean="0"/>
              <a:t>region: which development </a:t>
            </a:r>
            <a:r>
              <a:rPr lang="en-US" sz="1600" dirty="0"/>
              <a:t>stage</a:t>
            </a:r>
            <a:r>
              <a:rPr lang="en-US" sz="1600" dirty="0" smtClean="0"/>
              <a:t> </a:t>
            </a:r>
            <a:r>
              <a:rPr lang="en-US" sz="1600" dirty="0"/>
              <a:t>is most difficult to finance (early R&amp;D or the first commercial scale facility)?</a:t>
            </a:r>
          </a:p>
          <a:p>
            <a:pPr lvl="0">
              <a:buFont typeface="+mj-lt"/>
              <a:buAutoNum type="arabicPeriod"/>
            </a:pPr>
            <a:r>
              <a:rPr lang="en-US" sz="1600" dirty="0" smtClean="0"/>
              <a:t>What </a:t>
            </a:r>
            <a:r>
              <a:rPr lang="en-US" sz="1600" dirty="0"/>
              <a:t>are the primary sources of funding for early developmental phase projects using the following categories: sponsor equity, private equity, public equity, government support (grants, loans, loan guarantees), other?</a:t>
            </a:r>
          </a:p>
          <a:p>
            <a:pPr marL="0" indent="0">
              <a:buNone/>
            </a:pPr>
            <a:r>
              <a:rPr lang="en-US" sz="1600" dirty="0" smtClean="0"/>
              <a:t>Using Tom </a:t>
            </a:r>
            <a:r>
              <a:rPr lang="en-US" sz="1600" dirty="0"/>
              <a:t>Todaro’s definition of the characteristics of an attractive and bankable commercial-scale project </a:t>
            </a:r>
            <a:r>
              <a:rPr lang="en-US" sz="1600" dirty="0" smtClean="0"/>
              <a:t>(great </a:t>
            </a:r>
            <a:r>
              <a:rPr lang="en-US" sz="1600" dirty="0"/>
              <a:t>management, absence of technical risk, and assured attractive </a:t>
            </a:r>
            <a:r>
              <a:rPr lang="en-US" sz="1600" dirty="0" smtClean="0"/>
              <a:t>profits), I have three questions</a:t>
            </a:r>
          </a:p>
          <a:p>
            <a:pPr>
              <a:buFont typeface="+mj-lt"/>
              <a:buAutoNum type="arabicPeriod" startAt="3"/>
            </a:pPr>
            <a:r>
              <a:rPr lang="en-US" sz="1600" dirty="0" smtClean="0"/>
              <a:t>What are the primary qualifications of great management?</a:t>
            </a:r>
          </a:p>
          <a:p>
            <a:pPr>
              <a:buFont typeface="+mj-lt"/>
              <a:buAutoNum type="arabicPeriod" startAt="3"/>
            </a:pPr>
            <a:r>
              <a:rPr lang="en-US" sz="1600" dirty="0" smtClean="0"/>
              <a:t>What </a:t>
            </a:r>
            <a:r>
              <a:rPr lang="en-US" sz="1600" dirty="0"/>
              <a:t>techniques are available for reducing or eliminating the technical risk?</a:t>
            </a:r>
          </a:p>
          <a:p>
            <a:pPr>
              <a:buFont typeface="+mj-lt"/>
              <a:buAutoNum type="arabicPeriod" startAt="3"/>
            </a:pPr>
            <a:r>
              <a:rPr lang="en-US" sz="1600" dirty="0" smtClean="0"/>
              <a:t>What </a:t>
            </a:r>
            <a:r>
              <a:rPr lang="en-US" sz="1600" dirty="0"/>
              <a:t>approaches are most useful for assuring attractive </a:t>
            </a:r>
            <a:r>
              <a:rPr lang="en-US" sz="1600" dirty="0" smtClean="0"/>
              <a:t>profits? 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E177-6094-41DB-A8DF-725CD4E786A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5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 startAt="6"/>
            </a:pPr>
            <a:r>
              <a:rPr lang="en-US" sz="1600" dirty="0" smtClean="0"/>
              <a:t>What </a:t>
            </a:r>
            <a:r>
              <a:rPr lang="en-US" sz="1600" dirty="0"/>
              <a:t>are the primary sources of funding for initial </a:t>
            </a:r>
            <a:r>
              <a:rPr lang="en-US" sz="1600" dirty="0" smtClean="0"/>
              <a:t>commercial-scale </a:t>
            </a:r>
            <a:r>
              <a:rPr lang="en-US" sz="1600" dirty="0"/>
              <a:t>facilities</a:t>
            </a:r>
            <a:r>
              <a:rPr lang="en-US" sz="1600" dirty="0" smtClean="0"/>
              <a:t>?</a:t>
            </a:r>
          </a:p>
          <a:p>
            <a:pPr>
              <a:buFont typeface="+mj-lt"/>
              <a:buAutoNum type="arabicPeriod" startAt="6"/>
            </a:pPr>
            <a:r>
              <a:rPr lang="en-US" sz="1600" dirty="0" smtClean="0"/>
              <a:t>Some </a:t>
            </a:r>
            <a:r>
              <a:rPr lang="en-US" sz="1600" dirty="0"/>
              <a:t>believe that RINS or an </a:t>
            </a:r>
            <a:r>
              <a:rPr lang="en-US" sz="1600" dirty="0" smtClean="0"/>
              <a:t>alternative, </a:t>
            </a:r>
            <a:r>
              <a:rPr lang="en-US" sz="1600" dirty="0"/>
              <a:t>such as mandated purchase </a:t>
            </a:r>
            <a:r>
              <a:rPr lang="en-US" sz="1600" dirty="0" smtClean="0"/>
              <a:t>requirements </a:t>
            </a:r>
            <a:r>
              <a:rPr lang="en-US" sz="1600" dirty="0"/>
              <a:t>or carbon </a:t>
            </a:r>
            <a:r>
              <a:rPr lang="en-US" sz="1600" dirty="0" smtClean="0"/>
              <a:t>tax, are </a:t>
            </a:r>
            <a:r>
              <a:rPr lang="en-US" sz="1600" dirty="0"/>
              <a:t>required to ensure profits from a bio fuel refinery in the United </a:t>
            </a:r>
            <a:r>
              <a:rPr lang="en-US" sz="1600" dirty="0" smtClean="0"/>
              <a:t>States. Even Brazil has mandated usage of ethanol and bio diesel. Do you think that subsidies are required to complement mandated usage to ensure commercial scale development?  </a:t>
            </a:r>
            <a:endParaRPr lang="en-US" sz="1600" dirty="0"/>
          </a:p>
          <a:p>
            <a:pPr>
              <a:buFont typeface="+mj-lt"/>
              <a:buAutoNum type="arabicPeriod" startAt="6"/>
            </a:pPr>
            <a:r>
              <a:rPr lang="en-US" sz="1600" dirty="0" smtClean="0"/>
              <a:t>Once </a:t>
            </a:r>
            <a:r>
              <a:rPr lang="en-US" sz="1600" dirty="0"/>
              <a:t>the initial </a:t>
            </a:r>
            <a:r>
              <a:rPr lang="en-US" sz="1600" dirty="0" smtClean="0"/>
              <a:t>commercial-scale bio jet facility </a:t>
            </a:r>
            <a:r>
              <a:rPr lang="en-US" sz="1600" dirty="0"/>
              <a:t>has operated profitably for 3 to 5 years, do you believe that the private markets will provide the funding for the build out of the industry or is there a </a:t>
            </a:r>
            <a:r>
              <a:rPr lang="en-US" sz="1600"/>
              <a:t>need </a:t>
            </a:r>
            <a:r>
              <a:rPr lang="en-US" sz="1600" smtClean="0"/>
              <a:t>for </a:t>
            </a:r>
            <a:r>
              <a:rPr lang="en-US" sz="1600"/>
              <a:t>development </a:t>
            </a:r>
            <a:r>
              <a:rPr lang="en-US" sz="1600" smtClean="0"/>
              <a:t>banks?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E177-6094-41DB-A8DF-725CD4E786A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64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47750"/>
            <a:ext cx="7772400" cy="1102519"/>
          </a:xfrm>
        </p:spPr>
        <p:txBody>
          <a:bodyPr/>
          <a:lstStyle/>
          <a:p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>Finance Panel</a:t>
            </a:r>
            <a:endParaRPr lang="en-US" sz="32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34315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1800" b="1" dirty="0" smtClean="0"/>
              <a:t>Moderator - Donald </a:t>
            </a:r>
            <a:r>
              <a:rPr lang="en-US" sz="1800" b="1" dirty="0"/>
              <a:t>P. Schenk</a:t>
            </a:r>
          </a:p>
          <a:p>
            <a:pPr>
              <a:lnSpc>
                <a:spcPct val="80000"/>
              </a:lnSpc>
            </a:pPr>
            <a:endParaRPr lang="en-US" sz="1800" b="1" dirty="0"/>
          </a:p>
          <a:p>
            <a:pPr>
              <a:lnSpc>
                <a:spcPct val="80000"/>
              </a:lnSpc>
            </a:pPr>
            <a:r>
              <a:rPr lang="en-US" sz="1800" b="1" dirty="0" smtClean="0"/>
              <a:t>CAAFI General Meeting</a:t>
            </a:r>
          </a:p>
          <a:p>
            <a:pPr>
              <a:lnSpc>
                <a:spcPct val="80000"/>
              </a:lnSpc>
            </a:pPr>
            <a:r>
              <a:rPr lang="en-US" sz="1800" b="1" dirty="0" smtClean="0"/>
              <a:t>Washington, DC</a:t>
            </a:r>
          </a:p>
          <a:p>
            <a:pPr>
              <a:lnSpc>
                <a:spcPct val="80000"/>
              </a:lnSpc>
            </a:pPr>
            <a:r>
              <a:rPr lang="en-US" sz="1800" b="1" dirty="0" smtClean="0"/>
              <a:t>January 28-29, 2014 </a:t>
            </a:r>
            <a:endParaRPr lang="en-US" sz="1800" b="1" dirty="0"/>
          </a:p>
        </p:txBody>
      </p:sp>
      <p:graphicFrame>
        <p:nvGraphicFramePr>
          <p:cNvPr id="2095" name="Group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625165"/>
              </p:ext>
            </p:extLst>
          </p:nvPr>
        </p:nvGraphicFramePr>
        <p:xfrm>
          <a:off x="3124200" y="4057650"/>
          <a:ext cx="3048000" cy="922020"/>
        </p:xfrm>
        <a:graphic>
          <a:graphicData uri="http://schemas.openxmlformats.org/drawingml/2006/table">
            <a:tbl>
              <a:tblPr/>
              <a:tblGrid>
                <a:gridCol w="3048000"/>
              </a:tblGrid>
              <a:tr h="86868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ACA Associates, Inc.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545 Fifth Ave, Ste 640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New York, NY 10017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+1 212-808-4420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Mobile: +1 646-248-3461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</a:rPr>
                        <a:t>dpschenk@aca-assoc.com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www.aca-assoc.com</a:t>
                      </a:r>
                    </a:p>
                  </a:txBody>
                  <a:tcPr marT="34290" marB="34290" horzOverflow="overflow">
                    <a:lnL cap="flat">
                      <a:noFill/>
                    </a:lnL>
                    <a:lnR w="127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78093-E82A-47F6-81EC-DEB91B374049}" type="slidenum">
              <a:rPr lang="en-US"/>
              <a:pPr/>
              <a:t>3</a:t>
            </a:fld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Objective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Improve </a:t>
            </a:r>
            <a:r>
              <a:rPr lang="en-US" dirty="0"/>
              <a:t>understanding of what is required to obtain </a:t>
            </a:r>
            <a:r>
              <a:rPr lang="en-US" dirty="0" smtClean="0"/>
              <a:t>	funding </a:t>
            </a:r>
            <a:r>
              <a:rPr lang="en-US" dirty="0"/>
              <a:t>for the development of new bio jet technologies </a:t>
            </a:r>
            <a:r>
              <a:rPr lang="en-US" dirty="0" smtClean="0"/>
              <a:t>	and </a:t>
            </a:r>
            <a:r>
              <a:rPr lang="en-US" dirty="0"/>
              <a:t>for the subsequent scale up of commercial production.</a:t>
            </a:r>
          </a:p>
          <a:p>
            <a:pPr marL="0" indent="0">
              <a:buNone/>
            </a:pPr>
            <a:r>
              <a:rPr lang="en-US" dirty="0"/>
              <a:t> 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Panelists</a:t>
            </a:r>
          </a:p>
          <a:p>
            <a:pPr lvl="1"/>
            <a:r>
              <a:rPr lang="en-US" dirty="0" smtClean="0"/>
              <a:t>Artur Milanez, Brazilian development banker’s perspective.</a:t>
            </a:r>
            <a:endParaRPr lang="en-US" dirty="0"/>
          </a:p>
          <a:p>
            <a:pPr lvl="1"/>
            <a:r>
              <a:rPr lang="en-US" dirty="0"/>
              <a:t>Cindy Thyfault,  </a:t>
            </a:r>
            <a:r>
              <a:rPr lang="en-US" dirty="0" smtClean="0"/>
              <a:t>U.S. </a:t>
            </a:r>
            <a:r>
              <a:rPr lang="en-US" dirty="0"/>
              <a:t>perspective.</a:t>
            </a:r>
          </a:p>
          <a:p>
            <a:pPr lvl="1"/>
            <a:r>
              <a:rPr lang="en-US" dirty="0"/>
              <a:t>Tom </a:t>
            </a:r>
            <a:r>
              <a:rPr lang="en-US" dirty="0" smtClean="0"/>
              <a:t>Todaro, Bio </a:t>
            </a:r>
            <a:r>
              <a:rPr lang="en-US" dirty="0"/>
              <a:t>jet </a:t>
            </a:r>
            <a:r>
              <a:rPr lang="en-US" dirty="0" smtClean="0"/>
              <a:t>refiner perspective. </a:t>
            </a:r>
            <a:endParaRPr lang="en-US" dirty="0"/>
          </a:p>
          <a:p>
            <a:pPr lvl="1"/>
            <a:r>
              <a:rPr lang="en-US" dirty="0"/>
              <a:t>Arnaldo Vieira de </a:t>
            </a:r>
            <a:r>
              <a:rPr lang="en-US" dirty="0" smtClean="0"/>
              <a:t>Carvalho, regional development banker’s perspective.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Funding</a:t>
            </a:r>
          </a:p>
          <a:p>
            <a:r>
              <a:rPr lang="en-US" b="1" dirty="0" smtClean="0"/>
              <a:t>Developmental Phase </a:t>
            </a:r>
            <a:r>
              <a:rPr lang="en-US" dirty="0" smtClean="0"/>
              <a:t>– covers technology R&amp;D, fuel </a:t>
            </a:r>
            <a:r>
              <a:rPr lang="en-US" dirty="0"/>
              <a:t>for </a:t>
            </a:r>
            <a:r>
              <a:rPr lang="en-US" dirty="0" smtClean="0"/>
              <a:t>testing, construction of production </a:t>
            </a:r>
            <a:r>
              <a:rPr lang="en-US" dirty="0"/>
              <a:t>facilities from bench scale through </a:t>
            </a:r>
            <a:r>
              <a:rPr lang="en-US" dirty="0" smtClean="0"/>
              <a:t>first initial </a:t>
            </a:r>
            <a:r>
              <a:rPr lang="en-US" dirty="0"/>
              <a:t>commercial </a:t>
            </a:r>
            <a:r>
              <a:rPr lang="en-US" dirty="0" smtClean="0"/>
              <a:t>scale. </a:t>
            </a:r>
            <a:endParaRPr lang="en-US" dirty="0"/>
          </a:p>
          <a:p>
            <a:pPr lvl="1"/>
            <a:r>
              <a:rPr lang="en-US" dirty="0" smtClean="0"/>
              <a:t>Generally </a:t>
            </a:r>
            <a:r>
              <a:rPr lang="en-US" dirty="0"/>
              <a:t>costs between $50 and </a:t>
            </a:r>
            <a:r>
              <a:rPr lang="en-US" dirty="0" smtClean="0"/>
              <a:t>$300 million, and takes 5 </a:t>
            </a:r>
            <a:r>
              <a:rPr lang="en-US" dirty="0"/>
              <a:t>to 10 years.</a:t>
            </a:r>
          </a:p>
          <a:p>
            <a:pPr lvl="1"/>
            <a:r>
              <a:rPr lang="en-US" dirty="0" smtClean="0"/>
              <a:t>Risky: probability </a:t>
            </a:r>
            <a:r>
              <a:rPr lang="en-US" dirty="0"/>
              <a:t>of commercial success starts under 20</a:t>
            </a:r>
            <a:r>
              <a:rPr lang="en-US" dirty="0" smtClean="0"/>
              <a:t>%; </a:t>
            </a:r>
            <a:r>
              <a:rPr lang="en-US" dirty="0"/>
              <a:t>grows to over 95% by the time the first </a:t>
            </a:r>
            <a:r>
              <a:rPr lang="en-US" dirty="0" smtClean="0"/>
              <a:t>commercial-scale </a:t>
            </a:r>
            <a:r>
              <a:rPr lang="en-US" dirty="0"/>
              <a:t>production facility is built.</a:t>
            </a:r>
          </a:p>
          <a:p>
            <a:r>
              <a:rPr lang="en-US" b="1" dirty="0" smtClean="0"/>
              <a:t>Commercial Phase </a:t>
            </a:r>
            <a:r>
              <a:rPr lang="en-US" dirty="0"/>
              <a:t>– </a:t>
            </a:r>
            <a:r>
              <a:rPr lang="en-US" dirty="0" smtClean="0"/>
              <a:t>commences after first commercial-scale </a:t>
            </a:r>
            <a:r>
              <a:rPr lang="en-US" dirty="0"/>
              <a:t>facility has been </a:t>
            </a:r>
            <a:r>
              <a:rPr lang="en-US" dirty="0" smtClean="0"/>
              <a:t>operated </a:t>
            </a:r>
            <a:r>
              <a:rPr lang="en-US" dirty="0"/>
              <a:t>profitably for a few years. </a:t>
            </a:r>
            <a:endParaRPr lang="en-US" dirty="0" smtClean="0"/>
          </a:p>
          <a:p>
            <a:pPr lvl="1"/>
            <a:r>
              <a:rPr lang="en-US" dirty="0" smtClean="0"/>
              <a:t>Build </a:t>
            </a:r>
            <a:r>
              <a:rPr lang="en-US" dirty="0"/>
              <a:t>out should occur over a decade or more and cost </a:t>
            </a:r>
            <a:r>
              <a:rPr lang="en-US" dirty="0" smtClean="0"/>
              <a:t>several billion dollars.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E177-6094-41DB-A8DF-725CD4E786A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8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Financing so Hard?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57250"/>
            <a:ext cx="7772400" cy="3086100"/>
          </a:xfrm>
        </p:spPr>
        <p:txBody>
          <a:bodyPr/>
          <a:lstStyle/>
          <a:p>
            <a:pPr marL="0" lvl="0" indent="0" algn="ctr">
              <a:buNone/>
            </a:pPr>
            <a:r>
              <a:rPr lang="en-US" sz="1600" b="1" dirty="0" smtClean="0"/>
              <a:t>Lack of Funds is Not the Problem</a:t>
            </a:r>
          </a:p>
          <a:p>
            <a:pPr lvl="0"/>
            <a:r>
              <a:rPr lang="en-US" sz="1600" dirty="0" smtClean="0"/>
              <a:t>U.S.-based </a:t>
            </a:r>
            <a:r>
              <a:rPr lang="en-US" sz="1600" dirty="0"/>
              <a:t>i</a:t>
            </a:r>
            <a:r>
              <a:rPr lang="en-US" sz="1600" dirty="0" smtClean="0"/>
              <a:t>nvestment </a:t>
            </a:r>
            <a:r>
              <a:rPr lang="en-US" sz="1600" dirty="0"/>
              <a:t>c</a:t>
            </a:r>
            <a:r>
              <a:rPr lang="en-US" sz="1600" dirty="0" smtClean="0"/>
              <a:t>apital</a:t>
            </a:r>
            <a:endParaRPr lang="en-US" sz="1600" dirty="0"/>
          </a:p>
          <a:p>
            <a:pPr lvl="1"/>
            <a:r>
              <a:rPr lang="en-US" sz="1400" dirty="0"/>
              <a:t>Private equity has </a:t>
            </a:r>
            <a:r>
              <a:rPr lang="en-US" sz="1400" dirty="0" smtClean="0"/>
              <a:t>$900 billion </a:t>
            </a:r>
            <a:r>
              <a:rPr lang="en-US" sz="1400" dirty="0"/>
              <a:t>to </a:t>
            </a:r>
            <a:r>
              <a:rPr lang="en-US" sz="1400" dirty="0" smtClean="0"/>
              <a:t>invest today</a:t>
            </a:r>
            <a:endParaRPr lang="en-US" sz="1400" dirty="0"/>
          </a:p>
          <a:p>
            <a:pPr lvl="1"/>
            <a:r>
              <a:rPr lang="en-US" sz="1400" dirty="0" smtClean="0"/>
              <a:t>U.S. banks </a:t>
            </a:r>
            <a:r>
              <a:rPr lang="en-US" sz="1400" dirty="0"/>
              <a:t>have </a:t>
            </a:r>
            <a:r>
              <a:rPr lang="en-US" sz="1400" dirty="0" smtClean="0"/>
              <a:t>$1.5 </a:t>
            </a:r>
            <a:r>
              <a:rPr lang="en-US" sz="1400" dirty="0"/>
              <a:t>trillion from </a:t>
            </a:r>
            <a:r>
              <a:rPr lang="en-US" sz="1400" dirty="0" smtClean="0"/>
              <a:t>quantitive </a:t>
            </a:r>
            <a:r>
              <a:rPr lang="en-US" sz="1400" dirty="0"/>
              <a:t>easing and very little of this has been lent to </a:t>
            </a:r>
            <a:r>
              <a:rPr lang="en-US" sz="1400" dirty="0" smtClean="0"/>
              <a:t>anyone.</a:t>
            </a:r>
          </a:p>
          <a:p>
            <a:r>
              <a:rPr lang="en-US" sz="1600" dirty="0" smtClean="0"/>
              <a:t>Why so little is invested in bio fuels?  What </a:t>
            </a:r>
            <a:r>
              <a:rPr lang="en-US" sz="1600" dirty="0"/>
              <a:t>makes a good </a:t>
            </a:r>
            <a:r>
              <a:rPr lang="en-US" sz="1600" dirty="0" smtClean="0"/>
              <a:t>investment? </a:t>
            </a:r>
          </a:p>
          <a:p>
            <a:r>
              <a:rPr lang="en-US" sz="1600" dirty="0"/>
              <a:t>Finance </a:t>
            </a:r>
            <a:r>
              <a:rPr lang="en-US" sz="1600" dirty="0" smtClean="0"/>
              <a:t>101: funds </a:t>
            </a:r>
            <a:r>
              <a:rPr lang="en-US" sz="1600" dirty="0"/>
              <a:t>providers expect returns that match the </a:t>
            </a:r>
            <a:r>
              <a:rPr lang="en-US" sz="1600" dirty="0" smtClean="0"/>
              <a:t>risk</a:t>
            </a:r>
            <a:r>
              <a:rPr lang="en-US" sz="1600" dirty="0"/>
              <a:t> </a:t>
            </a:r>
            <a:endParaRPr lang="en-US" sz="1600" dirty="0" smtClean="0"/>
          </a:p>
          <a:p>
            <a:pPr lvl="1"/>
            <a:r>
              <a:rPr lang="en-US" sz="1400" dirty="0" smtClean="0"/>
              <a:t>High risk (developmental phase) investments </a:t>
            </a:r>
            <a:r>
              <a:rPr lang="en-US" sz="1400" dirty="0"/>
              <a:t>require higher returns than low risk </a:t>
            </a:r>
            <a:r>
              <a:rPr lang="en-US" sz="1400" dirty="0" smtClean="0"/>
              <a:t>ones (commercial phase).</a:t>
            </a:r>
          </a:p>
          <a:p>
            <a:pPr lvl="1"/>
            <a:r>
              <a:rPr lang="en-US" sz="1400" dirty="0" smtClean="0"/>
              <a:t>Equity </a:t>
            </a:r>
            <a:r>
              <a:rPr lang="en-US" sz="1400" dirty="0"/>
              <a:t>in commercial phase projects has more risk than debt financing in the same project. </a:t>
            </a:r>
            <a:endParaRPr lang="en-US" sz="1400" dirty="0" smtClean="0"/>
          </a:p>
          <a:p>
            <a:r>
              <a:rPr lang="en-US" sz="1600" dirty="0" smtClean="0"/>
              <a:t>What </a:t>
            </a:r>
            <a:r>
              <a:rPr lang="en-US" sz="1600" dirty="0"/>
              <a:t>motivates </a:t>
            </a:r>
            <a:r>
              <a:rPr lang="en-US" sz="1600" dirty="0" smtClean="0"/>
              <a:t>bankers?</a:t>
            </a:r>
            <a:endParaRPr lang="en-US" sz="1600" dirty="0"/>
          </a:p>
          <a:p>
            <a:pPr lvl="1"/>
            <a:r>
              <a:rPr lang="en-US" sz="1400" dirty="0" smtClean="0"/>
              <a:t>Commercial bankers do </a:t>
            </a:r>
            <a:r>
              <a:rPr lang="en-US" sz="1400" dirty="0"/>
              <a:t>deals where they can make </a:t>
            </a:r>
            <a:r>
              <a:rPr lang="en-US" sz="1400" dirty="0" smtClean="0"/>
              <a:t>money at low risk and </a:t>
            </a:r>
            <a:r>
              <a:rPr lang="en-US" sz="1400" dirty="0"/>
              <a:t>need to do very little work. </a:t>
            </a:r>
            <a:endParaRPr lang="en-US" sz="1400" dirty="0" smtClean="0"/>
          </a:p>
          <a:p>
            <a:pPr lvl="1"/>
            <a:r>
              <a:rPr lang="en-US" sz="1400" dirty="0" smtClean="0"/>
              <a:t>Development bankers do deals to promote economic development and are not motivated by profit. They work very hard.</a:t>
            </a:r>
            <a:endParaRPr lang="en-US" sz="1400" dirty="0"/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E177-6094-41DB-A8DF-725CD4E786A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68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Developmental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en-US" b="1" dirty="0" smtClean="0"/>
              <a:t>Selling </a:t>
            </a:r>
            <a:r>
              <a:rPr lang="en-US" b="1" dirty="0"/>
              <a:t>a </a:t>
            </a:r>
            <a:r>
              <a:rPr lang="en-US" b="1" dirty="0" smtClean="0"/>
              <a:t>Dream</a:t>
            </a:r>
          </a:p>
          <a:p>
            <a:pPr marL="0" lvl="0" indent="0" algn="ctr">
              <a:buNone/>
            </a:pPr>
            <a:r>
              <a:rPr lang="en-US" b="1" dirty="0" smtClean="0"/>
              <a:t>(Rewards must Match Risk)</a:t>
            </a:r>
            <a:endParaRPr lang="en-US" b="1" dirty="0"/>
          </a:p>
          <a:p>
            <a:r>
              <a:rPr lang="en-US" dirty="0" smtClean="0"/>
              <a:t>“My technology solves all problems and will make everyone rich.” </a:t>
            </a:r>
          </a:p>
          <a:p>
            <a:r>
              <a:rPr lang="en-US" dirty="0" smtClean="0"/>
              <a:t>New </a:t>
            </a:r>
            <a:r>
              <a:rPr lang="en-US" dirty="0"/>
              <a:t>technologies generally </a:t>
            </a:r>
            <a:r>
              <a:rPr lang="en-US" dirty="0" smtClean="0"/>
              <a:t>fail, requiring confidence in the dream. </a:t>
            </a:r>
          </a:p>
          <a:p>
            <a:r>
              <a:rPr lang="en-US" dirty="0" smtClean="0"/>
              <a:t>Early </a:t>
            </a:r>
            <a:r>
              <a:rPr lang="en-US" dirty="0"/>
              <a:t>stage investors </a:t>
            </a:r>
            <a:r>
              <a:rPr lang="en-US" dirty="0" smtClean="0"/>
              <a:t>expect </a:t>
            </a:r>
            <a:r>
              <a:rPr lang="en-US" dirty="0"/>
              <a:t>to lose money in 3 of 5 investments, break even </a:t>
            </a:r>
            <a:r>
              <a:rPr lang="en-US" dirty="0" smtClean="0"/>
              <a:t>on </a:t>
            </a:r>
            <a:r>
              <a:rPr lang="en-US" dirty="0"/>
              <a:t>1, and make a lot of money </a:t>
            </a:r>
            <a:r>
              <a:rPr lang="en-US" dirty="0" smtClean="0"/>
              <a:t>on </a:t>
            </a:r>
            <a:r>
              <a:rPr lang="en-US" dirty="0"/>
              <a:t>1.</a:t>
            </a:r>
          </a:p>
          <a:p>
            <a:r>
              <a:rPr lang="en-US" dirty="0"/>
              <a:t>B</a:t>
            </a:r>
            <a:r>
              <a:rPr lang="en-US" dirty="0" smtClean="0"/>
              <a:t>io </a:t>
            </a:r>
            <a:r>
              <a:rPr lang="en-US" dirty="0"/>
              <a:t>jet </a:t>
            </a:r>
            <a:r>
              <a:rPr lang="en-US" dirty="0" smtClean="0"/>
              <a:t>technologies, other than HRJ, </a:t>
            </a:r>
            <a:r>
              <a:rPr lang="en-US" dirty="0"/>
              <a:t>are </a:t>
            </a:r>
            <a:r>
              <a:rPr lang="en-US" dirty="0" smtClean="0"/>
              <a:t>at </a:t>
            </a:r>
            <a:r>
              <a:rPr lang="en-US" dirty="0"/>
              <a:t>this </a:t>
            </a:r>
            <a:r>
              <a:rPr lang="en-US" dirty="0" smtClean="0"/>
              <a:t>stage.</a:t>
            </a:r>
          </a:p>
          <a:p>
            <a:r>
              <a:rPr lang="en-US" dirty="0" smtClean="0"/>
              <a:t>First commercial scale facility likely to cost 40% to 70% of total developmental phase costs.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E177-6094-41DB-A8DF-725CD4E786A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16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Commercial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en-US" b="1" dirty="0" smtClean="0"/>
              <a:t>Delivering </a:t>
            </a:r>
            <a:r>
              <a:rPr lang="en-US" b="1" dirty="0"/>
              <a:t>H</a:t>
            </a:r>
            <a:r>
              <a:rPr lang="en-US" b="1" dirty="0" smtClean="0"/>
              <a:t>ard Facts </a:t>
            </a:r>
          </a:p>
          <a:p>
            <a:pPr marL="0" lvl="0" indent="0" algn="ctr">
              <a:buNone/>
            </a:pPr>
            <a:r>
              <a:rPr lang="en-US" b="1" dirty="0" smtClean="0"/>
              <a:t>(Low Risk &amp; Low Reward)</a:t>
            </a:r>
          </a:p>
          <a:p>
            <a:r>
              <a:rPr lang="en-US" dirty="0" smtClean="0"/>
              <a:t>Dreams do not work at this stage.</a:t>
            </a:r>
          </a:p>
          <a:p>
            <a:r>
              <a:rPr lang="en-US" dirty="0" smtClean="0"/>
              <a:t>Gasoline, diesel, and Jet A generate modest profits.</a:t>
            </a:r>
          </a:p>
          <a:p>
            <a:r>
              <a:rPr lang="en-US" dirty="0" smtClean="0"/>
              <a:t>Ethanol </a:t>
            </a:r>
            <a:r>
              <a:rPr lang="en-US" dirty="0"/>
              <a:t>and bio diesel </a:t>
            </a:r>
            <a:r>
              <a:rPr lang="en-US" dirty="0" smtClean="0"/>
              <a:t>have resulted in large losses to bankers.</a:t>
            </a:r>
          </a:p>
          <a:p>
            <a:r>
              <a:rPr lang="en-US" dirty="0" smtClean="0"/>
              <a:t>Bio jet refining proposals must recognize this historical context.</a:t>
            </a:r>
          </a:p>
          <a:p>
            <a:r>
              <a:rPr lang="en-US" dirty="0" smtClean="0"/>
              <a:t>Business plans must include credible proposals for avoiding the risks associated with bio refineries.   </a:t>
            </a:r>
            <a:endParaRPr lang="en-US" dirty="0"/>
          </a:p>
          <a:p>
            <a:r>
              <a:rPr lang="en-US" dirty="0" smtClean="0"/>
              <a:t>Bio jet will hopefully achieve </a:t>
            </a:r>
            <a:r>
              <a:rPr lang="en-US" dirty="0"/>
              <a:t>this status within a few </a:t>
            </a:r>
            <a:r>
              <a:rPr lang="en-US" dirty="0" smtClean="0"/>
              <a:t>years.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E177-6094-41DB-A8DF-725CD4E786A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35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 Jet - Risky Business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19150"/>
            <a:ext cx="7772400" cy="30861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Commercial Banker’s Perspective</a:t>
            </a:r>
          </a:p>
          <a:p>
            <a:r>
              <a:rPr lang="en-US" dirty="0" smtClean="0"/>
              <a:t>Bio </a:t>
            </a:r>
            <a:r>
              <a:rPr lang="en-US" dirty="0"/>
              <a:t>jet is simply another bio fuel that must compete </a:t>
            </a:r>
            <a:r>
              <a:rPr lang="en-US" dirty="0" smtClean="0"/>
              <a:t>for investable funds.</a:t>
            </a:r>
          </a:p>
          <a:p>
            <a:r>
              <a:rPr lang="en-US" dirty="0" smtClean="0"/>
              <a:t>Why take a risk when other opportunities have lower risks and higher rewards?</a:t>
            </a:r>
          </a:p>
          <a:p>
            <a:r>
              <a:rPr lang="en-US" dirty="0" smtClean="0"/>
              <a:t>Will only invest in the commercial phase.</a:t>
            </a:r>
          </a:p>
          <a:p>
            <a:pPr marL="0" indent="0" algn="ctr">
              <a:buNone/>
            </a:pPr>
            <a:r>
              <a:rPr lang="en-US" b="1" dirty="0" smtClean="0"/>
              <a:t>Developmental Banker’s Perspective </a:t>
            </a:r>
          </a:p>
          <a:p>
            <a:r>
              <a:rPr lang="en-US" dirty="0" smtClean="0"/>
              <a:t>All bio fuels provide sizable economic and employment benefits to both rural and urban citizens.</a:t>
            </a:r>
          </a:p>
          <a:p>
            <a:r>
              <a:rPr lang="en-US" dirty="0" smtClean="0"/>
              <a:t>Bio fuels are critical to a sustainable world.</a:t>
            </a:r>
            <a:r>
              <a:rPr lang="en-US" b="1" dirty="0" smtClean="0"/>
              <a:t>  </a:t>
            </a:r>
          </a:p>
          <a:p>
            <a:r>
              <a:rPr lang="en-US" dirty="0" smtClean="0"/>
              <a:t>Will invest in both developmental and commercial phases.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E177-6094-41DB-A8DF-725CD4E786A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36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1800" b="1" dirty="0"/>
              <a:t>2009 CAAFI </a:t>
            </a:r>
            <a:r>
              <a:rPr lang="en-US" sz="1800" b="1" dirty="0" smtClean="0"/>
              <a:t>Study Conclusions</a:t>
            </a:r>
          </a:p>
          <a:p>
            <a:r>
              <a:rPr lang="en-US" sz="1800" dirty="0" smtClean="0"/>
              <a:t>Significant challenges need to be solved to develop </a:t>
            </a:r>
            <a:r>
              <a:rPr lang="en-US" sz="1800" dirty="0"/>
              <a:t>bio jet in the U.S. because of </a:t>
            </a:r>
          </a:p>
          <a:p>
            <a:pPr lvl="1"/>
            <a:r>
              <a:rPr lang="en-US" sz="1600" dirty="0"/>
              <a:t>High Technology Risk </a:t>
            </a:r>
          </a:p>
          <a:p>
            <a:pPr lvl="2"/>
            <a:r>
              <a:rPr lang="en-US" sz="1400" dirty="0"/>
              <a:t>Until 2010 no bio jet technology had been approved </a:t>
            </a:r>
            <a:r>
              <a:rPr lang="en-US" sz="1400" dirty="0" smtClean="0"/>
              <a:t>by ASTM and </a:t>
            </a:r>
            <a:r>
              <a:rPr lang="en-US" sz="1400" dirty="0"/>
              <a:t>none had been tested at commercial scale.</a:t>
            </a:r>
          </a:p>
          <a:p>
            <a:pPr lvl="1"/>
            <a:r>
              <a:rPr lang="en-US" sz="1600" dirty="0"/>
              <a:t>High Competitive Risk </a:t>
            </a:r>
          </a:p>
          <a:p>
            <a:pPr lvl="2"/>
            <a:r>
              <a:rPr lang="en-US" sz="1400" dirty="0"/>
              <a:t>At current oil prices, petroleum-based jet costs less than bio jet.  </a:t>
            </a:r>
          </a:p>
          <a:p>
            <a:pPr lvl="2"/>
            <a:r>
              <a:rPr lang="en-US" sz="1400" dirty="0"/>
              <a:t>No mandated bio jet </a:t>
            </a:r>
            <a:r>
              <a:rPr lang="en-US" sz="1400" dirty="0" smtClean="0"/>
              <a:t>use, no carbon tax, &amp; no RINS</a:t>
            </a:r>
            <a:endParaRPr lang="en-US" sz="1400" dirty="0"/>
          </a:p>
          <a:p>
            <a:pPr lvl="1"/>
            <a:r>
              <a:rPr lang="en-US" sz="1600" dirty="0" smtClean="0"/>
              <a:t>Unacceptably Low and Volatile </a:t>
            </a:r>
            <a:r>
              <a:rPr lang="en-US" sz="1600" dirty="0"/>
              <a:t>Profit Expectation </a:t>
            </a:r>
          </a:p>
          <a:p>
            <a:pPr lvl="2"/>
            <a:r>
              <a:rPr lang="en-US" sz="1400" dirty="0" smtClean="0"/>
              <a:t>Limited </a:t>
            </a:r>
            <a:r>
              <a:rPr lang="en-US" sz="1400" dirty="0"/>
              <a:t>supply of </a:t>
            </a:r>
            <a:r>
              <a:rPr lang="en-US" sz="1400" dirty="0" smtClean="0"/>
              <a:t>non-food feed </a:t>
            </a:r>
            <a:r>
              <a:rPr lang="en-US" sz="1400" dirty="0"/>
              <a:t>stocks. </a:t>
            </a:r>
          </a:p>
          <a:p>
            <a:pPr lvl="2"/>
            <a:r>
              <a:rPr lang="en-US" sz="1400" dirty="0" smtClean="0"/>
              <a:t>Feed stock </a:t>
            </a:r>
            <a:r>
              <a:rPr lang="en-US" sz="1400" dirty="0"/>
              <a:t>price </a:t>
            </a:r>
            <a:r>
              <a:rPr lang="en-US" sz="1400" dirty="0" smtClean="0"/>
              <a:t>uncertainty.</a:t>
            </a:r>
            <a:endParaRPr lang="en-US" sz="1400" dirty="0"/>
          </a:p>
          <a:p>
            <a:r>
              <a:rPr lang="en-US" sz="1800" dirty="0" smtClean="0"/>
              <a:t>Concluded that industry goals for bio jet availability required a multi-national strategy.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6E177-6094-41DB-A8DF-725CD4E786A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17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tream">
  <a:themeElements>
    <a:clrScheme name="1_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1_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dbl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dbl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1_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dbl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dbl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Emerging Market Airlines v3">
  <a:themeElements>
    <a:clrScheme name="Emerging Market Airlines v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merging Market Airlines v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dbl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dbl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Emerging Market Airlines v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ing Market Airlines v3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erging Market Airlines v3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ing Market Airlines v3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ing Market Airlines v3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ing Market Airlines v3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erging Market Airlines v3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 presentation</Template>
  <TotalTime>5801</TotalTime>
  <Words>1248</Words>
  <Application>Microsoft Office PowerPoint</Application>
  <PresentationFormat>On-screen Show (16:9)</PresentationFormat>
  <Paragraphs>166</Paragraphs>
  <Slides>15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1_Stream</vt:lpstr>
      <vt:lpstr>Stream</vt:lpstr>
      <vt:lpstr>Emerging Market Airlines v3</vt:lpstr>
      <vt:lpstr>Office Theme</vt:lpstr>
      <vt:lpstr>Document</vt:lpstr>
      <vt:lpstr>PowerPoint Presentation</vt:lpstr>
      <vt:lpstr> Finance Panel</vt:lpstr>
      <vt:lpstr>Introduction</vt:lpstr>
      <vt:lpstr>Terminology</vt:lpstr>
      <vt:lpstr>Why is Financing so Hard?</vt:lpstr>
      <vt:lpstr>Developmental Phase</vt:lpstr>
      <vt:lpstr>Commercial Phase</vt:lpstr>
      <vt:lpstr>Bio Jet - Risky Business</vt:lpstr>
      <vt:lpstr>Background</vt:lpstr>
      <vt:lpstr>Multi-National Approach</vt:lpstr>
      <vt:lpstr>Multi-National Approach</vt:lpstr>
      <vt:lpstr>Panel Discussion Outline  </vt:lpstr>
      <vt:lpstr>Discussion Panelists</vt:lpstr>
      <vt:lpstr>Discussion Questions</vt:lpstr>
      <vt:lpstr>Discussion 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Outlook for US Airlines</dc:title>
  <dc:creator>Judith</dc:creator>
  <cp:lastModifiedBy>Peter McKenna</cp:lastModifiedBy>
  <cp:revision>207</cp:revision>
  <dcterms:created xsi:type="dcterms:W3CDTF">2009-01-19T18:58:43Z</dcterms:created>
  <dcterms:modified xsi:type="dcterms:W3CDTF">2014-01-28T02:32:10Z</dcterms:modified>
</cp:coreProperties>
</file>